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3" r:id="rId14"/>
    <p:sldId id="267" r:id="rId15"/>
    <p:sldId id="291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6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1D142-D957-47FA-84B4-718ECC553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81DC-DD29-40B3-90E1-7E9C128B7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99EB-6A03-457A-A909-2C259F35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B30B-CB02-4CE0-B091-43A84AEB8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E803-1A03-467D-8D8C-661BA975C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D751-727B-44E5-A431-09D809E9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23F3D-DB04-47D5-AF16-D1742F7A8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F7D8-41E5-4B81-AA93-E912B4979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42C3-A6CE-4E47-B3AE-2B861433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EA80-639A-43FA-A467-D54001C23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C8648-E027-4D32-83F5-4BC66DF7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118803D-1432-4519-8154-177DAEE93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ine.ruus@utoronto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FFFFFF"/>
                </a:solidFill>
                <a:latin typeface="Calibri" pitchFamily="34" charset="0"/>
              </a:rPr>
              <a:t>Merging census aggregate statistics with postal code-based microdata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0363" y="3886200"/>
            <a:ext cx="8459787" cy="198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500">
                <a:solidFill>
                  <a:srgbClr val="FFFFFF"/>
                </a:solidFill>
                <a:latin typeface="Calibri" pitchFamily="34" charset="0"/>
              </a:rPr>
              <a:t>Laine Ruus &lt;</a:t>
            </a:r>
            <a:r>
              <a:rPr lang="en-US" sz="2500">
                <a:solidFill>
                  <a:srgbClr val="CCCCFF"/>
                </a:solidFill>
                <a:latin typeface="Calibri" pitchFamily="34" charset="0"/>
                <a:hlinkClick r:id="rId3"/>
              </a:rPr>
              <a:t>laine.ruus@utoronto.ca</a:t>
            </a:r>
            <a:r>
              <a:rPr lang="en-US" sz="2500">
                <a:solidFill>
                  <a:srgbClr val="FFFFFF"/>
                </a:solidFill>
                <a:latin typeface="Calibri" pitchFamily="34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500">
                <a:solidFill>
                  <a:srgbClr val="FFFFFF"/>
                </a:solidFill>
                <a:latin typeface="Calibri" pitchFamily="34" charset="0"/>
              </a:rPr>
              <a:t>University of Toronto. Data Library Service</a:t>
            </a:r>
          </a:p>
          <a:p>
            <a:pPr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500">
                <a:solidFill>
                  <a:srgbClr val="FFFFFF"/>
                </a:solidFill>
                <a:latin typeface="Calibri" pitchFamily="34" charset="0"/>
              </a:rPr>
              <a:t>2008-12-03, revised 2010-04-20</a:t>
            </a:r>
          </a:p>
          <a:p>
            <a:pPr>
              <a:lnSpc>
                <a:spcPct val="80000"/>
              </a:lnSpc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FFFFFF"/>
                </a:solidFill>
                <a:latin typeface="Calibri" pitchFamily="34" charset="0"/>
              </a:rPr>
              <a:t>&lt;http://www.chass.utoronto.ca/datalib/misc/dli_training_2010/PCCF_2010.ppt&gt;</a:t>
            </a:r>
          </a:p>
          <a:p>
            <a:pPr algn="ctr">
              <a:lnSpc>
                <a:spcPct val="80000"/>
              </a:lnSpc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Decisions (cont’d)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2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How much of Canada does the survey cover: urban areas only, or rural areas as well (we have rural areas in this example)?</a:t>
            </a:r>
          </a:p>
          <a:p>
            <a:pPr marL="739775" lvl="1" indent="-282575">
              <a:spcBef>
                <a:spcPts val="700"/>
              </a:spcBef>
              <a:buClr>
                <a:srgbClr val="FFFFFF"/>
              </a:buClr>
              <a:buFont typeface="Arial" charset="0"/>
              <a:buChar char="–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'B1A' thru 'B5A' are urban FSAs; 'B0E', 'B0H', etc are rural FSAs</a:t>
            </a:r>
          </a:p>
          <a:p>
            <a:pPr marL="739775" lvl="1" indent="-282575">
              <a:spcBef>
                <a:spcPts val="700"/>
              </a:spcBef>
              <a:buClr>
                <a:srgbClr val="FFFFFF"/>
              </a:buClr>
              <a:buFont typeface="Arial" charset="0"/>
              <a:buChar char="–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If only urban areas are included in the file, the user can use census tract level statistics</a:t>
            </a:r>
          </a:p>
          <a:p>
            <a:pPr marL="739775" lvl="1" indent="-282575">
              <a:spcBef>
                <a:spcPts val="700"/>
              </a:spcBef>
              <a:buClr>
                <a:srgbClr val="FFFFFF"/>
              </a:buClr>
              <a:buFont typeface="Arial" charset="0"/>
              <a:buChar char="–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If urban </a:t>
            </a:r>
            <a:r>
              <a:rPr lang="en-US" sz="2800" u="sng">
                <a:solidFill>
                  <a:srgbClr val="FFFFFF"/>
                </a:solidFill>
                <a:latin typeface="Calibri" pitchFamily="34" charset="0"/>
              </a:rPr>
              <a:t>and</a:t>
            </a: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 rural areas are included, the user must use dissemination area, or CSD level statistics, or even FSA level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0063" y="35718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</a:rPr>
              <a:t>Dissemination area (DA) level: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23850" y="1571625"/>
            <a:ext cx="8820150" cy="464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Covers all Canada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Available back to 1961 (computer-readable form only)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Smallest population for which statistics are released by STC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Most likely to be suppressed because of population size or data quality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Most susceptible to distortion when aggregating to higher levels of geography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</a:rPr>
              <a:t>Census tract (CT) level: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In 2006, available for 33 CMAs, and 15 (of 111) CAs only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Available back to 1951 (in print) and 1971 in computer-readable form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Less likely to be suppressed for reasons of population size or data quality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Less susceptible to distortion due to random rounding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6425" cy="1511300"/>
          </a:xfrm>
        </p:spPr>
        <p:txBody>
          <a:bodyPr/>
          <a:lstStyle/>
          <a:p>
            <a:r>
              <a:rPr lang="en-US" sz="3200" smtClean="0"/>
              <a:t>If you are working with earlier files, with no dauid, eauid, or ctuid 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13"/>
            <a:ext cx="8226425" cy="362267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2800" dirty="0" smtClean="0"/>
              <a:t>You can compute them: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 err="1" smtClean="0"/>
              <a:t>Eauid</a:t>
            </a:r>
            <a:r>
              <a:rPr lang="en-US" sz="2800" dirty="0" smtClean="0"/>
              <a:t> (pre 2001)=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 smtClean="0"/>
              <a:t>	((</a:t>
            </a:r>
            <a:r>
              <a:rPr lang="en-US" sz="2800" dirty="0" err="1" smtClean="0"/>
              <a:t>prov</a:t>
            </a:r>
            <a:r>
              <a:rPr lang="en-US" sz="2800" dirty="0" smtClean="0"/>
              <a:t>*1,000,000)+(fed*1,000)+ea))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 err="1" smtClean="0"/>
              <a:t>Dauid</a:t>
            </a:r>
            <a:r>
              <a:rPr lang="en-US" sz="2800" dirty="0" smtClean="0"/>
              <a:t> (post 1996)=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 smtClean="0"/>
              <a:t>	((</a:t>
            </a:r>
            <a:r>
              <a:rPr lang="en-US" sz="2800" dirty="0" err="1" smtClean="0"/>
              <a:t>prov</a:t>
            </a:r>
            <a:r>
              <a:rPr lang="en-US" sz="2800" dirty="0" smtClean="0"/>
              <a:t>*1,000,000)+(</a:t>
            </a:r>
            <a:r>
              <a:rPr lang="en-US" sz="2800" dirty="0" err="1" smtClean="0"/>
              <a:t>cd</a:t>
            </a:r>
            <a:r>
              <a:rPr lang="en-US" sz="2800" dirty="0" smtClean="0"/>
              <a:t>*10,000)*</a:t>
            </a:r>
            <a:r>
              <a:rPr lang="en-US" sz="2800" dirty="0" err="1" smtClean="0"/>
              <a:t>da</a:t>
            </a:r>
            <a:r>
              <a:rPr lang="en-US" sz="2800" dirty="0" smtClean="0"/>
              <a:t>))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 err="1" smtClean="0"/>
              <a:t>Ctuid</a:t>
            </a:r>
            <a:r>
              <a:rPr lang="en-US" sz="2800" dirty="0" smtClean="0"/>
              <a:t>=((CMACA*10,000)+</a:t>
            </a:r>
            <a:r>
              <a:rPr lang="en-US" sz="2800" dirty="0" err="1" smtClean="0"/>
              <a:t>ctname</a:t>
            </a:r>
            <a:r>
              <a:rPr lang="en-US" sz="2800" dirty="0" smtClean="0"/>
              <a:t>))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dirty="0" smtClean="0"/>
          </a:p>
          <a:p>
            <a:pPr>
              <a:buFont typeface="Times New Roman" pitchFamily="16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</a:rPr>
              <a:t>Once these decisions have been made: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09600" y="2133600"/>
            <a:ext cx="8229600" cy="419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We know which PCCF file to use, 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And which geographic identifiers to use (in this example, Dauid)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The CHASS census analyzer provides access to 3 postal code conversion files, containing 1996, 2001, and 2006 census geography respectively.</a:t>
            </a:r>
          </a:p>
          <a:p>
            <a:pPr marL="339725" indent="-339725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Earlier versions (with 1981, 1986, and 1991 census geography) can be requested from UT/DLS, if they are not available from DLI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6425" cy="1139825"/>
          </a:xfrm>
        </p:spPr>
        <p:txBody>
          <a:bodyPr/>
          <a:lstStyle/>
          <a:p>
            <a:r>
              <a:rPr lang="en-US" sz="3600" smtClean="0"/>
              <a:t>Extracting census geography ids from the Postal code conversion file (PCCF)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 l="29167" t="10669" r="29999" b="81339"/>
          <a:stretch>
            <a:fillRect/>
          </a:stretch>
        </p:blipFill>
        <p:spPr bwMode="auto">
          <a:xfrm>
            <a:off x="152400" y="152400"/>
            <a:ext cx="7467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42001" r="57916" b="31332"/>
          <a:stretch>
            <a:fillRect/>
          </a:stretch>
        </p:blipFill>
        <p:spPr bwMode="auto">
          <a:xfrm>
            <a:off x="1143000" y="1295400"/>
            <a:ext cx="80010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1447800" y="3657600"/>
            <a:ext cx="2743200" cy="45720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 l="4167" t="23999" r="52083" b="64668"/>
          <a:stretch>
            <a:fillRect/>
          </a:stretch>
        </p:blipFill>
        <p:spPr bwMode="auto">
          <a:xfrm>
            <a:off x="228600" y="5181600"/>
            <a:ext cx="8001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 t="22000" r="64999" b="20667"/>
          <a:stretch>
            <a:fillRect/>
          </a:stretch>
        </p:blipFill>
        <p:spPr bwMode="auto">
          <a:xfrm>
            <a:off x="762000" y="0"/>
            <a:ext cx="6400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219700" y="7740650"/>
            <a:ext cx="180975" cy="365125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857875" y="1928813"/>
            <a:ext cx="2746375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chemeClr val="accent3"/>
                </a:solidFill>
              </a:rPr>
              <a:t>Select geography by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err="1">
                <a:solidFill>
                  <a:schemeClr val="accent3"/>
                </a:solidFill>
              </a:rPr>
              <a:t>eg</a:t>
            </a:r>
            <a:r>
              <a:rPr lang="en-US" dirty="0">
                <a:solidFill>
                  <a:schemeClr val="accent3"/>
                </a:solidFill>
              </a:rPr>
              <a:t> FSAs, CDs, province,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chemeClr val="accent3"/>
                </a:solidFill>
              </a:rPr>
              <a:t>etc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 l="15625" t="12500" r="64780" b="59961"/>
          <a:stretch>
            <a:fillRect/>
          </a:stretch>
        </p:blipFill>
        <p:spPr bwMode="auto">
          <a:xfrm>
            <a:off x="630238" y="1785938"/>
            <a:ext cx="47990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 l="15279" t="38896" r="59247" b="10706"/>
          <a:stretch>
            <a:fillRect/>
          </a:stretch>
        </p:blipFill>
        <p:spPr bwMode="auto">
          <a:xfrm>
            <a:off x="3240088" y="0"/>
            <a:ext cx="54006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60363" y="1079500"/>
            <a:ext cx="2617787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Select substantive fields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and an output format.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Do not forget to click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the 'best record' option.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0063" y="100012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</a:rPr>
              <a:t>This session will cover: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0063" y="23320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Setting up the original file of postal codes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Decisions the researcher has to make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Extracting census geography from the Postal code conversion file (PCCF)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Things to consider when merging the output from the CHASS PCCF interface, and your file of postal codes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22047" t="22511" r="48418" b="40782"/>
          <a:stretch>
            <a:fillRect/>
          </a:stretch>
        </p:blipFill>
        <p:spPr bwMode="auto">
          <a:xfrm>
            <a:off x="3419475" y="2286000"/>
            <a:ext cx="5400675" cy="419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86188" y="928688"/>
            <a:ext cx="4449762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Save this file to your hard drive with a .sps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Extension, eg pccf_codes.sps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 cstate="print"/>
          <a:srcRect t="18750" r="77188" b="8749"/>
          <a:stretch>
            <a:fillRect/>
          </a:stretch>
        </p:blipFill>
        <p:spPr bwMode="auto">
          <a:xfrm>
            <a:off x="428625" y="0"/>
            <a:ext cx="28575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319088"/>
            <a:ext cx="8229600" cy="576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Load SPSS (again, if it’s not already loaded).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Use Open/Data/Syntax and open pccf_codes.sps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You will need to delete any lines containing angle brackets at the beginning and end of the file.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Make sure that the postal code variable has the same variable name, type, and size as the postal code variable in the postal_codes.sav file.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In order to match the order of the postal codes in postal_codes.sav file, sort the file on the postal code.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Click on Run to create an SPSS system file, and save it as pccf.sav.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00563" y="1260475"/>
            <a:ext cx="4225925" cy="181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Still in SPSS, select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Data/merge files/add variables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to add the Dauid variable to the original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postal_codes.sav file.</a:t>
            </a: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3" cstate="print"/>
          <a:srcRect l="13524" t="4541" r="68898" b="37334"/>
          <a:stretch>
            <a:fillRect/>
          </a:stretch>
        </p:blipFill>
        <p:spPr bwMode="auto">
          <a:xfrm>
            <a:off x="1000125" y="0"/>
            <a:ext cx="3214688" cy="664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071688" y="3071813"/>
            <a:ext cx="928687" cy="500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 l="13188" t="4721" r="38577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14500" y="5143500"/>
            <a:ext cx="600075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chemeClr val="accent3"/>
                </a:solidFill>
              </a:rPr>
              <a:t>Because both files contain duplicates, we need to select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chemeClr val="accent3"/>
                </a:solidFill>
              </a:rPr>
              <a:t>the 'Both files provide cases' option.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chemeClr val="accent3"/>
                </a:solidFill>
              </a:rPr>
              <a:t>With no duplicates in the original file, select ‘Non active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chemeClr val="accent3"/>
                </a:solidFill>
              </a:rPr>
              <a:t>file is keyed table;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dirty="0">
              <a:solidFill>
                <a:schemeClr val="accent3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 cstate="print"/>
          <a:srcRect l="13281" t="13126" r="34375" b="43124"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 l="13188" t="13699" r="62129" b="32753"/>
          <a:stretch>
            <a:fillRect/>
          </a:stretch>
        </p:blipFill>
        <p:spPr bwMode="auto">
          <a:xfrm>
            <a:off x="0" y="179388"/>
            <a:ext cx="4859338" cy="665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575300" y="900113"/>
            <a:ext cx="3249613" cy="420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The resulting file contains a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lot of  postal code-dauid pairs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 that are not in the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original postal_codes.sav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file. They need to be deleted.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Remember that all the records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In the original file included a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'Centre' variable, coded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1, 2 or3.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Use Data/Select cases to filter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out the records that are not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In the original sample.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 l="13188" t="5824" r="39563" b="37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/>
          <a:srcRect l="13188" t="13695" r="61217" b="34328"/>
          <a:stretch>
            <a:fillRect/>
          </a:stretch>
        </p:blipFill>
        <p:spPr bwMode="auto">
          <a:xfrm>
            <a:off x="179388" y="179388"/>
            <a:ext cx="5040312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759450" y="1071563"/>
            <a:ext cx="3121025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We are now more than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half-way.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The file is currently sorted by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postal code. For the next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step, it needs to be sorted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by dauid.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Make a note of the variable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name, type and size of the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Dauid variable.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Save the sorted file, under a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new name, eg merge1.sav.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319088"/>
            <a:ext cx="8229600" cy="576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The CHASS Census Analyzer provides access to census profile files as several levels of geography (census subdivision is coming soon) and is included with your CHASS CANSIM subscription:</a:t>
            </a:r>
          </a:p>
          <a:p>
            <a:pPr algn="ctr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&lt;http://dc1.chass.utoronto.ca/census/&gt;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 l="3345" t="19145" r="54510" b="7556"/>
          <a:stretch>
            <a:fillRect/>
          </a:stretch>
        </p:blipFill>
        <p:spPr bwMode="auto">
          <a:xfrm>
            <a:off x="0" y="720725"/>
            <a:ext cx="4500563" cy="613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Oval 2"/>
          <p:cNvSpPr>
            <a:spLocks noChangeArrowheads="1"/>
          </p:cNvSpPr>
          <p:nvPr/>
        </p:nvSpPr>
        <p:spPr bwMode="auto">
          <a:xfrm>
            <a:off x="357188" y="5072063"/>
            <a:ext cx="3419475" cy="720725"/>
          </a:xfrm>
          <a:prstGeom prst="ellipse">
            <a:avLst/>
          </a:prstGeom>
          <a:noFill/>
          <a:ln w="1080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219700" y="1079500"/>
            <a:ext cx="3613150" cy="447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Using the same technique as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before, select geography and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subject matter from the 2006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dissemination area level profile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file.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Make sure you also select the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Dauid identifier.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Export format: SPSS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Save the file with a .sps extension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And a new name, eg.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cc06_income.sps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smtClean="0"/>
              <a:t>The process, briefly, is: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412875"/>
            <a:ext cx="8229600" cy="4886325"/>
          </a:xfrm>
        </p:spPr>
        <p:txBody>
          <a:bodyPr/>
          <a:lstStyle/>
          <a:p>
            <a:pPr marL="339725" indent="-339725"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smtClean="0"/>
              <a:t>Extract census geography from the PCCF for the area covered by the survey postal codes</a:t>
            </a:r>
          </a:p>
          <a:p>
            <a:pPr marL="339725" indent="-339725"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smtClean="0"/>
              <a:t>Merge with the original survey data, based on the postal codes.</a:t>
            </a:r>
          </a:p>
          <a:p>
            <a:pPr marL="339725" indent="-339725"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smtClean="0"/>
              <a:t>Extract required census variables (eg from profile files) with census geography ids</a:t>
            </a:r>
          </a:p>
          <a:p>
            <a:pPr marL="339725" indent="-339725"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smtClean="0"/>
              <a:t>Merge with the original survey file which now includes census geography, by census geography ids</a:t>
            </a:r>
          </a:p>
          <a:p>
            <a:pPr marL="339725" indent="-339725">
              <a:buClr>
                <a:srgbClr val="FFFFFF"/>
              </a:buClr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smtClean="0"/>
              <a:t>There are a number of different ways of doing  this. This is one of them.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 t="25197" r="23621" b="32596"/>
          <a:stretch>
            <a:fillRect/>
          </a:stretch>
        </p:blipFill>
        <p:spPr bwMode="auto">
          <a:xfrm>
            <a:off x="0" y="1285875"/>
            <a:ext cx="6719888" cy="298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928688" y="357188"/>
            <a:ext cx="7332662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Here I have retrieved the number of households, and average  household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income, as well as dauid and total population.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l="311" t="50000" r="5937" b="10001"/>
          <a:stretch>
            <a:fillRect/>
          </a:stretch>
        </p:blipFill>
        <p:spPr bwMode="auto">
          <a:xfrm>
            <a:off x="2000250" y="3786188"/>
            <a:ext cx="7143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 l="15155" t="14171" r="52359" b="32753"/>
          <a:stretch>
            <a:fillRect/>
          </a:stretch>
        </p:blipFill>
        <p:spPr bwMode="auto">
          <a:xfrm>
            <a:off x="0" y="179388"/>
            <a:ext cx="6119813" cy="667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43625" y="1285875"/>
            <a:ext cx="30067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 SPSS as before, </a:t>
            </a:r>
          </a:p>
          <a:p>
            <a:r>
              <a:rPr lang="en-US"/>
              <a:t>to create a new system file.</a:t>
            </a:r>
          </a:p>
          <a:p>
            <a:r>
              <a:rPr lang="en-US"/>
              <a:t>Sort by dauid, to make sure</a:t>
            </a:r>
          </a:p>
          <a:p>
            <a:r>
              <a:rPr lang="en-US"/>
              <a:t>It is in the same order as </a:t>
            </a:r>
          </a:p>
          <a:p>
            <a:r>
              <a:rPr lang="en-US"/>
              <a:t>the merge1.sav file.</a:t>
            </a:r>
          </a:p>
          <a:p>
            <a:endParaRPr lang="en-US"/>
          </a:p>
          <a:p>
            <a:r>
              <a:rPr lang="en-US"/>
              <a:t>Save it  with a new name, </a:t>
            </a:r>
          </a:p>
          <a:p>
            <a:r>
              <a:rPr lang="en-US"/>
              <a:t>eg cc06_income.sav.</a:t>
            </a:r>
          </a:p>
          <a:p>
            <a:endParaRPr lang="en-US"/>
          </a:p>
          <a:p>
            <a:r>
              <a:rPr lang="en-US"/>
              <a:t>Make sure the dauid </a:t>
            </a:r>
          </a:p>
          <a:p>
            <a:r>
              <a:rPr lang="en-US"/>
              <a:t>variable is the same type</a:t>
            </a:r>
          </a:p>
          <a:p>
            <a:r>
              <a:rPr lang="en-US"/>
              <a:t>and size as in merge1.sav.</a:t>
            </a:r>
          </a:p>
          <a:p>
            <a:endParaRPr lang="en-US"/>
          </a:p>
          <a:p>
            <a:r>
              <a:rPr lang="en-US"/>
              <a:t>Now we need to merge </a:t>
            </a:r>
          </a:p>
          <a:p>
            <a:r>
              <a:rPr lang="en-US"/>
              <a:t>the merge1.sav file and </a:t>
            </a:r>
          </a:p>
          <a:p>
            <a:r>
              <a:rPr lang="en-US"/>
              <a:t>the cc06_income.sav</a:t>
            </a:r>
          </a:p>
          <a:p>
            <a:r>
              <a:rPr lang="en-US"/>
              <a:t>file, by dauid.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/>
          <a:srcRect l="13383" t="5508" r="34445" b="346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/>
          <a:srcRect l="13188" t="5916" r="30707" b="57596"/>
          <a:stretch>
            <a:fillRect/>
          </a:stretch>
        </p:blipFill>
        <p:spPr bwMode="auto">
          <a:xfrm>
            <a:off x="0" y="1500188"/>
            <a:ext cx="9144000" cy="4929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57188" y="571500"/>
            <a:ext cx="811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Again, there are many records from the census profile file which are not in the</a:t>
            </a:r>
          </a:p>
          <a:p>
            <a:r>
              <a:rPr lang="en-US"/>
              <a:t>original sample. These records need to be removed.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 l="13188" t="5820" r="32675" b="31178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at the end of this process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mtClean="0"/>
              <a:t>We have produced a file which contains</a:t>
            </a:r>
          </a:p>
          <a:p>
            <a:pPr>
              <a:buFontTx/>
              <a:buChar char="-"/>
            </a:pPr>
            <a:r>
              <a:rPr lang="en-US" smtClean="0"/>
              <a:t>- the variables from the original file</a:t>
            </a:r>
          </a:p>
          <a:p>
            <a:pPr>
              <a:buFontTx/>
              <a:buChar char="-"/>
            </a:pPr>
            <a:r>
              <a:rPr lang="en-US" smtClean="0"/>
              <a:t>- the census geography that is the closest match to the postal codes in the original file</a:t>
            </a:r>
          </a:p>
          <a:p>
            <a:pPr>
              <a:buFontTx/>
              <a:buChar char="-"/>
            </a:pPr>
            <a:r>
              <a:rPr lang="en-US" smtClean="0"/>
              <a:t>- census substantive variables from the profile file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3600" b="1" smtClean="0"/>
              <a:t>What is the PCCF?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smtClean="0"/>
              <a:t>Postal codes have no direct spatial existence</a:t>
            </a:r>
          </a:p>
          <a:p>
            <a:pPr>
              <a:buFont typeface="Arial" charset="0"/>
              <a:buChar char="•"/>
            </a:pPr>
            <a:r>
              <a:rPr lang="en-US" sz="2800" smtClean="0"/>
              <a:t>Postal codes represent where residents receive their mail, not where they live</a:t>
            </a:r>
          </a:p>
          <a:p>
            <a:pPr>
              <a:buFont typeface="Arial" charset="0"/>
              <a:buChar char="•"/>
            </a:pPr>
            <a:r>
              <a:rPr lang="en-US" sz="2800" smtClean="0"/>
              <a:t>The PCCF contains one record for each postal code-dissemination block pair, with all other census geographic codes, and some Canada Post management variable for each dissemination block</a:t>
            </a:r>
          </a:p>
          <a:p>
            <a:pPr>
              <a:buFont typeface="Arial" charset="0"/>
              <a:buChar char="•"/>
            </a:pPr>
            <a:r>
              <a:rPr lang="en-US" sz="2800" smtClean="0"/>
              <a:t>The PCCF contains no census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00563" y="1643063"/>
            <a:ext cx="3919537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Often, the users file of postal codes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looks something like this, eg an Excel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file with other variables that need to be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preserved in the final output file.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Note that all these records include a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'Centre' variable. We will use that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Information later.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 t="14000" r="83333" b="43333"/>
          <a:stretch>
            <a:fillRect/>
          </a:stretch>
        </p:blipFill>
        <p:spPr bwMode="auto">
          <a:xfrm>
            <a:off x="304800" y="762000"/>
            <a:ext cx="373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500563" y="857250"/>
            <a:ext cx="3852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start with the researcher’s file of</a:t>
            </a:r>
          </a:p>
          <a:p>
            <a:r>
              <a:rPr lang="en-US"/>
              <a:t>postal codes.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14750" y="381000"/>
            <a:ext cx="45386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First the file needs to be sorted by postal code,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any errors fixed, and then sorted again…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 t="17332" r="85001" b="32001"/>
          <a:stretch>
            <a:fillRect/>
          </a:stretch>
        </p:blipFill>
        <p:spPr bwMode="auto">
          <a:xfrm>
            <a:off x="228600" y="304800"/>
            <a:ext cx="3048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 t="17332" r="85001" b="36667"/>
          <a:stretch>
            <a:fillRect/>
          </a:stretch>
        </p:blipFill>
        <p:spPr bwMode="auto">
          <a:xfrm>
            <a:off x="4214813" y="1285875"/>
            <a:ext cx="342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732338" y="1371600"/>
            <a:ext cx="3851275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Next, check for duplicate postal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codes in the file.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You just need to know they are there –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you will see why later.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Note, in this example, we have rural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and urban postal codes as well as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duplicate postal codes.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0313" y="928688"/>
            <a:ext cx="990600" cy="4572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 l="333" t="42000" r="85001" b="15334"/>
          <a:stretch>
            <a:fillRect/>
          </a:stretch>
        </p:blipFill>
        <p:spPr bwMode="auto">
          <a:xfrm>
            <a:off x="571500" y="642938"/>
            <a:ext cx="335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00313" y="857250"/>
            <a:ext cx="928687" cy="5715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718175" y="685800"/>
            <a:ext cx="2689225" cy="256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Load the file into SPSS  and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save it as a system file,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Eg postal_codes.sav.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SPSS can read an .xls file.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Note the variable name of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the postal code variable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(‘Postalcode’), its type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(string) and its width (8)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 l="16667" t="16666" r="55417" b="35333"/>
          <a:stretch>
            <a:fillRect/>
          </a:stretch>
        </p:blipFill>
        <p:spPr bwMode="auto">
          <a:xfrm>
            <a:off x="228600" y="152400"/>
            <a:ext cx="51054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 l="16667" t="16666" r="33333" b="68001"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FFFF"/>
                </a:solidFill>
                <a:latin typeface="Calibri" pitchFamily="34" charset="0"/>
              </a:rPr>
              <a:t>Now some decisions have to be made: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Which census is closest to the time that the data were collected? (here we assume 2006)</a:t>
            </a:r>
          </a:p>
          <a:p>
            <a:pPr marL="739775" lvl="1" indent="-282575">
              <a:spcBef>
                <a:spcPts val="700"/>
              </a:spcBef>
              <a:buClr>
                <a:srgbClr val="FFFFFF"/>
              </a:buClr>
              <a:buFont typeface="Arial" charset="0"/>
              <a:buChar char="–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Date of survey collection determines which census year</a:t>
            </a:r>
          </a:p>
          <a:p>
            <a:pPr marL="739775" lvl="1" indent="-282575">
              <a:spcBef>
                <a:spcPts val="700"/>
              </a:spcBef>
              <a:buClr>
                <a:srgbClr val="FFFFFF"/>
              </a:buClr>
              <a:buFont typeface="Arial" charset="0"/>
              <a:buChar char="–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Date of census determines date of census geography.  I.e. a survey done in 2009 needs 2006 census geography so as to link 2006 census statistics; but a survey done in 1992 needs 1991 census geography.</a:t>
            </a:r>
          </a:p>
          <a:p>
            <a:pPr marL="511175" indent="-511175">
              <a:spcBef>
                <a:spcPts val="800"/>
              </a:spcBef>
              <a:buClrTx/>
              <a:buSzTx/>
              <a:buFontTx/>
              <a:buNone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n-US" sz="2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1355</Words>
  <Application>Microsoft Office PowerPoint</Application>
  <PresentationFormat>On-screen Show (4:3)</PresentationFormat>
  <Paragraphs>177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Unicode MS</vt:lpstr>
      <vt:lpstr>Times New Roman</vt:lpstr>
      <vt:lpstr>Calibri</vt:lpstr>
      <vt:lpstr>Office Theme</vt:lpstr>
      <vt:lpstr>Slide 1</vt:lpstr>
      <vt:lpstr>Slide 2</vt:lpstr>
      <vt:lpstr>The process, briefly, is:</vt:lpstr>
      <vt:lpstr>What is the PCCF?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If you are working with earlier files, with no dauid, eauid, or ctuid  variables</vt:lpstr>
      <vt:lpstr>Slide 14</vt:lpstr>
      <vt:lpstr>Extracting census geography ids from the Postal code conversion file (PCCF)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And at the end of this process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Merging census ecological data with postal code-based microdata</dc:title>
  <dc:creator>ruusl</dc:creator>
  <cp:lastModifiedBy>Ann Smith</cp:lastModifiedBy>
  <cp:revision>25</cp:revision>
  <cp:lastPrinted>1601-01-01T00:00:00Z</cp:lastPrinted>
  <dcterms:created xsi:type="dcterms:W3CDTF">2010-04-19T21:49:52Z</dcterms:created>
  <dcterms:modified xsi:type="dcterms:W3CDTF">2010-04-22T11:02:30Z</dcterms:modified>
</cp:coreProperties>
</file>